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9"/>
  </p:notesMasterIdLst>
  <p:sldIdLst>
    <p:sldId id="257" r:id="rId6"/>
    <p:sldId id="402" r:id="rId7"/>
    <p:sldId id="544" r:id="rId8"/>
    <p:sldId id="385" r:id="rId9"/>
    <p:sldId id="393" r:id="rId10"/>
    <p:sldId id="1451" r:id="rId11"/>
    <p:sldId id="380" r:id="rId12"/>
    <p:sldId id="545" r:id="rId13"/>
    <p:sldId id="1152" r:id="rId14"/>
    <p:sldId id="1153" r:id="rId15"/>
    <p:sldId id="256" r:id="rId16"/>
    <p:sldId id="1399" r:id="rId17"/>
    <p:sldId id="1400" r:id="rId18"/>
    <p:sldId id="1403" r:id="rId19"/>
    <p:sldId id="1404" r:id="rId20"/>
    <p:sldId id="1405" r:id="rId21"/>
    <p:sldId id="1407" r:id="rId22"/>
    <p:sldId id="1449" r:id="rId23"/>
    <p:sldId id="1406" r:id="rId24"/>
    <p:sldId id="1450" r:id="rId25"/>
    <p:sldId id="1408" r:id="rId26"/>
    <p:sldId id="1397" r:id="rId27"/>
    <p:sldId id="1409" r:id="rId28"/>
    <p:sldId id="1412" r:id="rId29"/>
    <p:sldId id="1398" r:id="rId30"/>
    <p:sldId id="1446" r:id="rId31"/>
    <p:sldId id="1411" r:id="rId32"/>
    <p:sldId id="1417" r:id="rId33"/>
    <p:sldId id="1419" r:id="rId34"/>
    <p:sldId id="567" r:id="rId35"/>
    <p:sldId id="568" r:id="rId36"/>
    <p:sldId id="569" r:id="rId37"/>
    <p:sldId id="57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54F"/>
    <a:srgbClr val="FF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291" autoAdjust="0"/>
  </p:normalViewPr>
  <p:slideViewPr>
    <p:cSldViewPr snapToGrid="0">
      <p:cViewPr varScale="1">
        <p:scale>
          <a:sx n="88" d="100"/>
          <a:sy n="88" d="100"/>
        </p:scale>
        <p:origin x="744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94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1F8F0F-0BB0-483B-BBD4-5A09C30C8450}" type="doc">
      <dgm:prSet loTypeId="urn:microsoft.com/office/officeart/2005/8/layout/architecture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532816-86BA-45A9-B2D4-10D7D081CBB1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800" b="1" dirty="0">
              <a:cs typeface="B Yagut" panose="00000400000000000000" pitchFamily="2" charset="-78"/>
            </a:rPr>
            <a:t>متوسط بقای 10 ساله ،  2 برابر 30 سال گذشته شده است.</a:t>
          </a:r>
          <a:endParaRPr lang="en-US" sz="2800" b="1" dirty="0"/>
        </a:p>
      </dgm:t>
    </dgm:pt>
    <dgm:pt modelId="{4223BDF8-8F49-4D88-83F7-275B47774487}" type="parTrans" cxnId="{B4E20282-4F81-4A1D-937A-6794BD6D5205}">
      <dgm:prSet/>
      <dgm:spPr/>
      <dgm:t>
        <a:bodyPr/>
        <a:lstStyle/>
        <a:p>
          <a:endParaRPr lang="en-US"/>
        </a:p>
      </dgm:t>
    </dgm:pt>
    <dgm:pt modelId="{C7C75297-36F3-4993-9F8B-76093BFD073B}" type="sibTrans" cxnId="{B4E20282-4F81-4A1D-937A-6794BD6D5205}">
      <dgm:prSet/>
      <dgm:spPr/>
      <dgm:t>
        <a:bodyPr/>
        <a:lstStyle/>
        <a:p>
          <a:endParaRPr lang="en-US"/>
        </a:p>
      </dgm:t>
    </dgm:pt>
    <dgm:pt modelId="{01FA10CC-6AB4-48EC-B139-97DB0076C877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800" b="1" dirty="0">
              <a:cs typeface="B Yagut" panose="00000400000000000000" pitchFamily="2" charset="-78"/>
            </a:rPr>
            <a:t>بعد از 10 سال زنده هستند.</a:t>
          </a:r>
          <a:endParaRPr lang="en-US" sz="2800" b="1" dirty="0"/>
        </a:p>
      </dgm:t>
    </dgm:pt>
    <dgm:pt modelId="{572D019A-6207-45BF-AD06-274245D2A26F}" type="parTrans" cxnId="{06247701-B387-4884-BB50-4F47954C6804}">
      <dgm:prSet/>
      <dgm:spPr/>
      <dgm:t>
        <a:bodyPr/>
        <a:lstStyle/>
        <a:p>
          <a:endParaRPr lang="en-US"/>
        </a:p>
      </dgm:t>
    </dgm:pt>
    <dgm:pt modelId="{5B8F238F-D586-4EC5-A3EF-74B6FEEDA93D}" type="sibTrans" cxnId="{06247701-B387-4884-BB50-4F47954C6804}">
      <dgm:prSet/>
      <dgm:spPr/>
      <dgm:t>
        <a:bodyPr/>
        <a:lstStyle/>
        <a:p>
          <a:endParaRPr lang="en-US"/>
        </a:p>
      </dgm:t>
    </dgm:pt>
    <dgm:pt modelId="{F642519B-7EC7-4BC9-ADB6-E9B69A532077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800" b="1" dirty="0">
              <a:cs typeface="B Yagut" panose="00000400000000000000" pitchFamily="2" charset="-78"/>
            </a:rPr>
            <a:t>5 سال زنده می مانند.</a:t>
          </a:r>
          <a:endParaRPr lang="en-US" sz="2800" b="1" dirty="0"/>
        </a:p>
      </dgm:t>
    </dgm:pt>
    <dgm:pt modelId="{2D369424-689E-41D2-80F9-400975B95225}" type="parTrans" cxnId="{FD416C74-9244-46B4-A1EE-3FB52AE93AC9}">
      <dgm:prSet/>
      <dgm:spPr/>
      <dgm:t>
        <a:bodyPr/>
        <a:lstStyle/>
        <a:p>
          <a:endParaRPr lang="en-US"/>
        </a:p>
      </dgm:t>
    </dgm:pt>
    <dgm:pt modelId="{CC7DD219-4913-45CC-AC74-A78CFD1682F7}" type="sibTrans" cxnId="{FD416C74-9244-46B4-A1EE-3FB52AE93AC9}">
      <dgm:prSet/>
      <dgm:spPr/>
      <dgm:t>
        <a:bodyPr/>
        <a:lstStyle/>
        <a:p>
          <a:endParaRPr lang="en-US"/>
        </a:p>
      </dgm:t>
    </dgm:pt>
    <dgm:pt modelId="{3107D222-2D0B-43C8-A35C-4A6A693AB4F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800" b="1" dirty="0">
              <a:cs typeface="B Yagut" panose="00000400000000000000" pitchFamily="2" charset="-78"/>
            </a:rPr>
            <a:t>بیش از 40 درصد از افراد با تشخیص سرطان</a:t>
          </a:r>
          <a:endParaRPr lang="en-US" sz="2800" b="1" dirty="0"/>
        </a:p>
      </dgm:t>
    </dgm:pt>
    <dgm:pt modelId="{7DAEC6C5-B364-4777-86A5-63C5C9555C1C}" type="parTrans" cxnId="{46E3539F-734C-487C-BEA6-AD369D7BC898}">
      <dgm:prSet/>
      <dgm:spPr/>
      <dgm:t>
        <a:bodyPr/>
        <a:lstStyle/>
        <a:p>
          <a:endParaRPr lang="en-US"/>
        </a:p>
      </dgm:t>
    </dgm:pt>
    <dgm:pt modelId="{A27255AE-6693-44EC-B9A0-9A818F1DFF7C}" type="sibTrans" cxnId="{46E3539F-734C-487C-BEA6-AD369D7BC898}">
      <dgm:prSet/>
      <dgm:spPr/>
      <dgm:t>
        <a:bodyPr/>
        <a:lstStyle/>
        <a:p>
          <a:endParaRPr lang="en-US"/>
        </a:p>
      </dgm:t>
    </dgm:pt>
    <dgm:pt modelId="{2B472B4A-E6B3-434A-982F-AAC0DB1CF00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800" b="1" dirty="0">
              <a:cs typeface="B Yagut" panose="00000400000000000000" pitchFamily="2" charset="-78"/>
            </a:rPr>
            <a:t>نیمی از افراد با تشخیص سرطان</a:t>
          </a:r>
          <a:endParaRPr lang="en-US" sz="2800" b="1" dirty="0"/>
        </a:p>
      </dgm:t>
    </dgm:pt>
    <dgm:pt modelId="{1712CAA0-D0C5-4D04-8DE3-49F3CE9B0AB1}" type="parTrans" cxnId="{90483C2A-C78F-42E2-8D1D-F4FEFD9E4BDB}">
      <dgm:prSet/>
      <dgm:spPr/>
      <dgm:t>
        <a:bodyPr/>
        <a:lstStyle/>
        <a:p>
          <a:endParaRPr lang="en-US"/>
        </a:p>
      </dgm:t>
    </dgm:pt>
    <dgm:pt modelId="{56E26CAA-B5DB-4A42-AF17-45F8764ED190}" type="sibTrans" cxnId="{90483C2A-C78F-42E2-8D1D-F4FEFD9E4BDB}">
      <dgm:prSet/>
      <dgm:spPr/>
      <dgm:t>
        <a:bodyPr/>
        <a:lstStyle/>
        <a:p>
          <a:endParaRPr lang="en-US"/>
        </a:p>
      </dgm:t>
    </dgm:pt>
    <dgm:pt modelId="{BF140813-663A-44ED-B231-E67D3CFCC8B2}" type="pres">
      <dgm:prSet presAssocID="{1F1F8F0F-0BB0-483B-BBD4-5A09C30C845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FA4EC487-1368-4F3D-A7FF-A152596AA280}" type="pres">
      <dgm:prSet presAssocID="{D0532816-86BA-45A9-B2D4-10D7D081CBB1}" presName="vertOne" presStyleCnt="0"/>
      <dgm:spPr/>
    </dgm:pt>
    <dgm:pt modelId="{09198FD0-5649-4D5C-9655-B836BE5C9D87}" type="pres">
      <dgm:prSet presAssocID="{D0532816-86BA-45A9-B2D4-10D7D081CBB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6E2756C4-CF7E-4460-9F19-26372EA4782B}" type="pres">
      <dgm:prSet presAssocID="{D0532816-86BA-45A9-B2D4-10D7D081CBB1}" presName="parTransOne" presStyleCnt="0"/>
      <dgm:spPr/>
    </dgm:pt>
    <dgm:pt modelId="{96E779BB-D430-4012-846F-15121298249E}" type="pres">
      <dgm:prSet presAssocID="{D0532816-86BA-45A9-B2D4-10D7D081CBB1}" presName="horzOne" presStyleCnt="0"/>
      <dgm:spPr/>
    </dgm:pt>
    <dgm:pt modelId="{8C8691CF-DE29-410A-A125-EBFD6499F104}" type="pres">
      <dgm:prSet presAssocID="{01FA10CC-6AB4-48EC-B139-97DB0076C877}" presName="vertTwo" presStyleCnt="0"/>
      <dgm:spPr/>
    </dgm:pt>
    <dgm:pt modelId="{9337881F-D54F-460B-A50A-50BE28C99F42}" type="pres">
      <dgm:prSet presAssocID="{01FA10CC-6AB4-48EC-B139-97DB0076C87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B8CCDB0C-ABB5-4E18-AF98-25F48BB1A391}" type="pres">
      <dgm:prSet presAssocID="{01FA10CC-6AB4-48EC-B139-97DB0076C877}" presName="parTransTwo" presStyleCnt="0"/>
      <dgm:spPr/>
    </dgm:pt>
    <dgm:pt modelId="{892C20CA-6C10-43C2-8F2F-DA8C7F12CA79}" type="pres">
      <dgm:prSet presAssocID="{01FA10CC-6AB4-48EC-B139-97DB0076C877}" presName="horzTwo" presStyleCnt="0"/>
      <dgm:spPr/>
    </dgm:pt>
    <dgm:pt modelId="{469189E1-363A-425B-9B38-DB02F5504EC1}" type="pres">
      <dgm:prSet presAssocID="{F642519B-7EC7-4BC9-ADB6-E9B69A532077}" presName="vertThree" presStyleCnt="0"/>
      <dgm:spPr/>
    </dgm:pt>
    <dgm:pt modelId="{AAC49CFA-DB19-489F-AB20-4BAD47C879EF}" type="pres">
      <dgm:prSet presAssocID="{F642519B-7EC7-4BC9-ADB6-E9B69A532077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C62A481-4CB2-48C6-AEBC-AB745CA8E4AC}" type="pres">
      <dgm:prSet presAssocID="{F642519B-7EC7-4BC9-ADB6-E9B69A532077}" presName="horzThree" presStyleCnt="0"/>
      <dgm:spPr/>
    </dgm:pt>
    <dgm:pt modelId="{53FD5A2C-D440-40A5-975C-C77E03041264}" type="pres">
      <dgm:prSet presAssocID="{5B8F238F-D586-4EC5-A3EF-74B6FEEDA93D}" presName="sibSpaceTwo" presStyleCnt="0"/>
      <dgm:spPr/>
    </dgm:pt>
    <dgm:pt modelId="{F17AAD2E-90F7-4030-B633-DAF56B678291}" type="pres">
      <dgm:prSet presAssocID="{3107D222-2D0B-43C8-A35C-4A6A693AB4FE}" presName="vertTwo" presStyleCnt="0"/>
      <dgm:spPr/>
    </dgm:pt>
    <dgm:pt modelId="{B9FC22A5-7D57-4F94-9858-A0198CFD81ED}" type="pres">
      <dgm:prSet presAssocID="{3107D222-2D0B-43C8-A35C-4A6A693AB4F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4D543E9-8476-4D8C-AC22-745AD0FB86D8}" type="pres">
      <dgm:prSet presAssocID="{3107D222-2D0B-43C8-A35C-4A6A693AB4FE}" presName="parTransTwo" presStyleCnt="0"/>
      <dgm:spPr/>
    </dgm:pt>
    <dgm:pt modelId="{1B4F5126-5744-4246-8E22-D878670755AC}" type="pres">
      <dgm:prSet presAssocID="{3107D222-2D0B-43C8-A35C-4A6A693AB4FE}" presName="horzTwo" presStyleCnt="0"/>
      <dgm:spPr/>
    </dgm:pt>
    <dgm:pt modelId="{0E182AB4-63C2-4C1E-897F-7763FD085152}" type="pres">
      <dgm:prSet presAssocID="{2B472B4A-E6B3-434A-982F-AAC0DB1CF009}" presName="vertThree" presStyleCnt="0"/>
      <dgm:spPr/>
    </dgm:pt>
    <dgm:pt modelId="{B351343E-EEE7-4613-8112-6F23AD009BB4}" type="pres">
      <dgm:prSet presAssocID="{2B472B4A-E6B3-434A-982F-AAC0DB1CF009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DCEF3065-8C34-4BAA-94CB-3DD6AFB29623}" type="pres">
      <dgm:prSet presAssocID="{2B472B4A-E6B3-434A-982F-AAC0DB1CF009}" presName="horzThree" presStyleCnt="0"/>
      <dgm:spPr/>
    </dgm:pt>
  </dgm:ptLst>
  <dgm:cxnLst>
    <dgm:cxn modelId="{EEABD73C-4FDE-4716-BCF7-9801EA179CB9}" type="presOf" srcId="{2B472B4A-E6B3-434A-982F-AAC0DB1CF009}" destId="{B351343E-EEE7-4613-8112-6F23AD009BB4}" srcOrd="0" destOrd="0" presId="urn:microsoft.com/office/officeart/2005/8/layout/architecture"/>
    <dgm:cxn modelId="{90483C2A-C78F-42E2-8D1D-F4FEFD9E4BDB}" srcId="{3107D222-2D0B-43C8-A35C-4A6A693AB4FE}" destId="{2B472B4A-E6B3-434A-982F-AAC0DB1CF009}" srcOrd="0" destOrd="0" parTransId="{1712CAA0-D0C5-4D04-8DE3-49F3CE9B0AB1}" sibTransId="{56E26CAA-B5DB-4A42-AF17-45F8764ED190}"/>
    <dgm:cxn modelId="{206271B7-0C70-4563-A640-C410FC778564}" type="presOf" srcId="{01FA10CC-6AB4-48EC-B139-97DB0076C877}" destId="{9337881F-D54F-460B-A50A-50BE28C99F42}" srcOrd="0" destOrd="0" presId="urn:microsoft.com/office/officeart/2005/8/layout/architecture"/>
    <dgm:cxn modelId="{B4E20282-4F81-4A1D-937A-6794BD6D5205}" srcId="{1F1F8F0F-0BB0-483B-BBD4-5A09C30C8450}" destId="{D0532816-86BA-45A9-B2D4-10D7D081CBB1}" srcOrd="0" destOrd="0" parTransId="{4223BDF8-8F49-4D88-83F7-275B47774487}" sibTransId="{C7C75297-36F3-4993-9F8B-76093BFD073B}"/>
    <dgm:cxn modelId="{5E88F271-2C46-4CE9-9D17-E4B1DF8467C8}" type="presOf" srcId="{1F1F8F0F-0BB0-483B-BBD4-5A09C30C8450}" destId="{BF140813-663A-44ED-B231-E67D3CFCC8B2}" srcOrd="0" destOrd="0" presId="urn:microsoft.com/office/officeart/2005/8/layout/architecture"/>
    <dgm:cxn modelId="{36C67AFC-F5B4-477B-8FD1-99D8EBB27287}" type="presOf" srcId="{3107D222-2D0B-43C8-A35C-4A6A693AB4FE}" destId="{B9FC22A5-7D57-4F94-9858-A0198CFD81ED}" srcOrd="0" destOrd="0" presId="urn:microsoft.com/office/officeart/2005/8/layout/architecture"/>
    <dgm:cxn modelId="{307BC50A-AEDF-4D35-A013-5C523BD8F326}" type="presOf" srcId="{F642519B-7EC7-4BC9-ADB6-E9B69A532077}" destId="{AAC49CFA-DB19-489F-AB20-4BAD47C879EF}" srcOrd="0" destOrd="0" presId="urn:microsoft.com/office/officeart/2005/8/layout/architecture"/>
    <dgm:cxn modelId="{FD416C74-9244-46B4-A1EE-3FB52AE93AC9}" srcId="{01FA10CC-6AB4-48EC-B139-97DB0076C877}" destId="{F642519B-7EC7-4BC9-ADB6-E9B69A532077}" srcOrd="0" destOrd="0" parTransId="{2D369424-689E-41D2-80F9-400975B95225}" sibTransId="{CC7DD219-4913-45CC-AC74-A78CFD1682F7}"/>
    <dgm:cxn modelId="{06247701-B387-4884-BB50-4F47954C6804}" srcId="{D0532816-86BA-45A9-B2D4-10D7D081CBB1}" destId="{01FA10CC-6AB4-48EC-B139-97DB0076C877}" srcOrd="0" destOrd="0" parTransId="{572D019A-6207-45BF-AD06-274245D2A26F}" sibTransId="{5B8F238F-D586-4EC5-A3EF-74B6FEEDA93D}"/>
    <dgm:cxn modelId="{60C7F414-21F4-47B8-8B99-31E8E45E673D}" type="presOf" srcId="{D0532816-86BA-45A9-B2D4-10D7D081CBB1}" destId="{09198FD0-5649-4D5C-9655-B836BE5C9D87}" srcOrd="0" destOrd="0" presId="urn:microsoft.com/office/officeart/2005/8/layout/architecture"/>
    <dgm:cxn modelId="{46E3539F-734C-487C-BEA6-AD369D7BC898}" srcId="{D0532816-86BA-45A9-B2D4-10D7D081CBB1}" destId="{3107D222-2D0B-43C8-A35C-4A6A693AB4FE}" srcOrd="1" destOrd="0" parTransId="{7DAEC6C5-B364-4777-86A5-63C5C9555C1C}" sibTransId="{A27255AE-6693-44EC-B9A0-9A818F1DFF7C}"/>
    <dgm:cxn modelId="{A5379F7F-9B79-4F22-9089-600B28FBFB95}" type="presParOf" srcId="{BF140813-663A-44ED-B231-E67D3CFCC8B2}" destId="{FA4EC487-1368-4F3D-A7FF-A152596AA280}" srcOrd="0" destOrd="0" presId="urn:microsoft.com/office/officeart/2005/8/layout/architecture"/>
    <dgm:cxn modelId="{6245A123-8C64-4354-8BB9-60C16E390F69}" type="presParOf" srcId="{FA4EC487-1368-4F3D-A7FF-A152596AA280}" destId="{09198FD0-5649-4D5C-9655-B836BE5C9D87}" srcOrd="0" destOrd="0" presId="urn:microsoft.com/office/officeart/2005/8/layout/architecture"/>
    <dgm:cxn modelId="{3AD18A41-4AE0-4C79-B469-F2A0A952D1B9}" type="presParOf" srcId="{FA4EC487-1368-4F3D-A7FF-A152596AA280}" destId="{6E2756C4-CF7E-4460-9F19-26372EA4782B}" srcOrd="1" destOrd="0" presId="urn:microsoft.com/office/officeart/2005/8/layout/architecture"/>
    <dgm:cxn modelId="{0352AA5E-EADC-4064-83FB-4A9D25A3C018}" type="presParOf" srcId="{FA4EC487-1368-4F3D-A7FF-A152596AA280}" destId="{96E779BB-D430-4012-846F-15121298249E}" srcOrd="2" destOrd="0" presId="urn:microsoft.com/office/officeart/2005/8/layout/architecture"/>
    <dgm:cxn modelId="{1E37C1A1-60EF-4558-A972-E82EB0AD6224}" type="presParOf" srcId="{96E779BB-D430-4012-846F-15121298249E}" destId="{8C8691CF-DE29-410A-A125-EBFD6499F104}" srcOrd="0" destOrd="0" presId="urn:microsoft.com/office/officeart/2005/8/layout/architecture"/>
    <dgm:cxn modelId="{B6E576CF-A0DC-43A8-B31B-9671ECD3FDE1}" type="presParOf" srcId="{8C8691CF-DE29-410A-A125-EBFD6499F104}" destId="{9337881F-D54F-460B-A50A-50BE28C99F42}" srcOrd="0" destOrd="0" presId="urn:microsoft.com/office/officeart/2005/8/layout/architecture"/>
    <dgm:cxn modelId="{8BECE5BA-25CD-4B92-8DA1-7803DB432523}" type="presParOf" srcId="{8C8691CF-DE29-410A-A125-EBFD6499F104}" destId="{B8CCDB0C-ABB5-4E18-AF98-25F48BB1A391}" srcOrd="1" destOrd="0" presId="urn:microsoft.com/office/officeart/2005/8/layout/architecture"/>
    <dgm:cxn modelId="{5D34237E-CC0C-4B21-926A-228DA5D646F2}" type="presParOf" srcId="{8C8691CF-DE29-410A-A125-EBFD6499F104}" destId="{892C20CA-6C10-43C2-8F2F-DA8C7F12CA79}" srcOrd="2" destOrd="0" presId="urn:microsoft.com/office/officeart/2005/8/layout/architecture"/>
    <dgm:cxn modelId="{5AAF7649-547A-40B7-AADF-6E106AE4BC12}" type="presParOf" srcId="{892C20CA-6C10-43C2-8F2F-DA8C7F12CA79}" destId="{469189E1-363A-425B-9B38-DB02F5504EC1}" srcOrd="0" destOrd="0" presId="urn:microsoft.com/office/officeart/2005/8/layout/architecture"/>
    <dgm:cxn modelId="{E143757C-81AB-44FD-B07E-61DB19F1F484}" type="presParOf" srcId="{469189E1-363A-425B-9B38-DB02F5504EC1}" destId="{AAC49CFA-DB19-489F-AB20-4BAD47C879EF}" srcOrd="0" destOrd="0" presId="urn:microsoft.com/office/officeart/2005/8/layout/architecture"/>
    <dgm:cxn modelId="{C294F382-EDF7-4EDA-A4C2-5195BB3865C0}" type="presParOf" srcId="{469189E1-363A-425B-9B38-DB02F5504EC1}" destId="{0C62A481-4CB2-48C6-AEBC-AB745CA8E4AC}" srcOrd="1" destOrd="0" presId="urn:microsoft.com/office/officeart/2005/8/layout/architecture"/>
    <dgm:cxn modelId="{86042B3A-467A-4326-BC93-4A924BE40B0A}" type="presParOf" srcId="{96E779BB-D430-4012-846F-15121298249E}" destId="{53FD5A2C-D440-40A5-975C-C77E03041264}" srcOrd="1" destOrd="0" presId="urn:microsoft.com/office/officeart/2005/8/layout/architecture"/>
    <dgm:cxn modelId="{A80173D1-0B47-485E-966E-6B81229FA554}" type="presParOf" srcId="{96E779BB-D430-4012-846F-15121298249E}" destId="{F17AAD2E-90F7-4030-B633-DAF56B678291}" srcOrd="2" destOrd="0" presId="urn:microsoft.com/office/officeart/2005/8/layout/architecture"/>
    <dgm:cxn modelId="{210FD2DC-CBE3-4213-AB3D-26A8E967DE47}" type="presParOf" srcId="{F17AAD2E-90F7-4030-B633-DAF56B678291}" destId="{B9FC22A5-7D57-4F94-9858-A0198CFD81ED}" srcOrd="0" destOrd="0" presId="urn:microsoft.com/office/officeart/2005/8/layout/architecture"/>
    <dgm:cxn modelId="{E9B8BF8F-2B05-4725-974D-56051EEA0625}" type="presParOf" srcId="{F17AAD2E-90F7-4030-B633-DAF56B678291}" destId="{04D543E9-8476-4D8C-AC22-745AD0FB86D8}" srcOrd="1" destOrd="0" presId="urn:microsoft.com/office/officeart/2005/8/layout/architecture"/>
    <dgm:cxn modelId="{AAF229ED-C0C2-4009-85D5-4CD42D714BEC}" type="presParOf" srcId="{F17AAD2E-90F7-4030-B633-DAF56B678291}" destId="{1B4F5126-5744-4246-8E22-D878670755AC}" srcOrd="2" destOrd="0" presId="urn:microsoft.com/office/officeart/2005/8/layout/architecture"/>
    <dgm:cxn modelId="{C508154E-4058-44B7-BB3A-C899B4B02E12}" type="presParOf" srcId="{1B4F5126-5744-4246-8E22-D878670755AC}" destId="{0E182AB4-63C2-4C1E-897F-7763FD085152}" srcOrd="0" destOrd="0" presId="urn:microsoft.com/office/officeart/2005/8/layout/architecture"/>
    <dgm:cxn modelId="{6FABFD2B-6971-4A56-9884-BBD82C62AFBC}" type="presParOf" srcId="{0E182AB4-63C2-4C1E-897F-7763FD085152}" destId="{B351343E-EEE7-4613-8112-6F23AD009BB4}" srcOrd="0" destOrd="0" presId="urn:microsoft.com/office/officeart/2005/8/layout/architecture"/>
    <dgm:cxn modelId="{9994D516-E2B4-4D59-8E5B-D96C5CBC03CC}" type="presParOf" srcId="{0E182AB4-63C2-4C1E-897F-7763FD085152}" destId="{DCEF3065-8C34-4BAA-94CB-3DD6AFB29623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4940F-A451-483C-9549-8C97D88F8283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41404-4ACC-4EFC-97DB-9FF74B2E8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6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8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6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92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02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2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4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08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36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0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8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16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86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98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6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5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54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70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2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4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60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69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80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6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41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4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ED0F-668C-4765-9DF1-E52DDA35C4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2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5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2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41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en-US" sz="1200" b="0" dirty="0">
              <a:solidFill>
                <a:srgbClr val="FFFF00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6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41404-4ACC-4EFC-97DB-9FF74B2E8D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5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1550A7-46B9-4191-A574-503D7A833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ABCB73D-75D0-4DBF-BE98-A7D878F46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C78C37-C645-4C53-B695-1F6FAC11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AF1AA4-174A-4459-B248-9F9458AD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FBD5B3-C484-423A-8345-76E08597C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6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191871-67EE-466E-819D-E346D6420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F42493-497A-41ED-ABF6-45803C7D7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7AB36C-A47D-49F5-9B7F-4153CDBB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F1B4D2-FB1D-43A1-892E-F1583746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F0B964-9D19-42A0-B84A-9E65C94A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4C8FE1-F721-47B7-9EA8-25B096A15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A32CBB-0A34-43EE-9945-042ACF6E7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551D80-A19F-43D7-B105-6D2257D3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238FB3-6B7D-4816-AEC7-C0E058CC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87AF61-EB77-4AA2-8448-916485C6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4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A16FC3-A9FD-4EF0-88AC-4CC82852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110A1D-CE30-41EC-8B95-6F4395484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95AB0-0826-4C79-8413-A06516A9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43057A-EC2B-47DD-824E-F61DE4CB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52C286-A3D4-48F6-85FD-C11E70ED9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1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F50E1-22D2-4322-8997-3EE8A8F6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15890A-BB10-428B-A42F-D6FC4C3C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5C327C-96E1-411E-BD04-CE3281C9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302E5C-BF86-45C3-A867-4739C082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376973-65D2-478C-B971-B922F501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29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A852D1-8E17-4AE4-B117-0DD55B8A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65DAA2-D388-43F9-9FC1-4558CC78B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C91EA54-CDC0-458D-A950-C2364BC9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E419E8-7E2D-4FE1-B4C5-A8E87F2C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0ADCFA-98D9-448B-8B82-30E01BCF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4185D9-BE13-4499-A256-A3D50371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754E97-A69B-426E-A482-3D29C3BA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97EC7-F486-43D8-982B-D6EBFBFBC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242C9C-D1CB-4E2F-884E-EE04355BF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C32AE7-BE81-4C27-B40C-5369EA57A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59F795-DEBC-41EF-9BD8-3C7F468D0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9A4CC59-03C6-40E0-9190-B1DD4A13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809FD9C-A62C-4B82-8871-4423B70A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AB41CBD-DB0E-4E1E-A0E4-EF0BAC03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7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2F652D-8CF9-4B81-B3CA-3997D9B5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EA3FECC-DA33-421D-9D3E-2CB24143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4CC5A59-BB7B-44D7-82D8-D1C0AF0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146DD9C-6B7E-4FAC-83A9-5C3EF24B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77F6C53-69FA-4EBC-83F3-B9A025A8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8560FEA-1EAF-4C0D-827F-6E5B2D3E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034A13-AFC5-4B78-93DE-750504C9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5D4BFD-7564-4CDD-8B9D-CC07EDA2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B60D09-932D-4032-83DA-13297D460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993213-2A06-43F7-AE60-70C03648E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9E07C9-0BEC-4180-9176-F2193FAA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F1BD70-69FB-4D66-81FF-3AB1BB2F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09A0D3-AAA6-4631-91AE-174B94DC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956D8-EADF-4BB1-8342-273008EB4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DA03C96-5C37-4DB2-B425-B75B25E99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85C34B-9339-48FB-B63D-E5B87E010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7EB5F6-5A26-4A69-9E89-0E859B19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D7AD80-A3DA-4644-846B-D1EAC0F0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8446F1-D5CB-48CC-ABFD-E1969DCD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4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EC4C44-4147-42FC-BA0E-5329A7B9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D66675-279F-4779-8898-9621540B9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E35A35-AD77-4BC7-A726-CA87B6D4C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FE85F-4C74-4C50-968E-6FED9632CAFF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095D6F-398A-454D-BC7B-6AD7AAA60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03E65E-0FED-4AA8-A69E-8A1BF2516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DB69-E980-4112-A4AB-2A9BF17DF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977705"/>
            <a:ext cx="11870788" cy="2848708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1">
              <a:defRPr/>
            </a:pPr>
            <a: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آشنایی با سرطان کولون(1)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70452"/>
            <a:ext cx="8610600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Colorectal cancer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BBD6EC54-587B-48C7-BD30-91F06F1C7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"/>
    </mc:Choice>
    <mc:Fallback xmlns="">
      <p:transition spd="slow" advTm="6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718053"/>
            <a:ext cx="11619914" cy="93145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  <a:sym typeface="Wingdings" panose="05000000000000000000" pitchFamily="2" charset="2"/>
              </a:rPr>
              <a:t>مهمترین دلیل بهبود بقا در مبتلایان به سرطان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042" y="2100805"/>
            <a:ext cx="11493305" cy="4039142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  <a:sym typeface="Wingdings" panose="05000000000000000000" pitchFamily="2" charset="2"/>
              </a:rPr>
              <a:t>درمان موثر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  <a:sym typeface="Wingdings" panose="05000000000000000000" pitchFamily="2" charset="2"/>
              </a:rPr>
              <a:t>ارتقای روشهای تشخیصی زود هنگام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  <a:sym typeface="Wingdings" panose="05000000000000000000" pitchFamily="2" charset="2"/>
              </a:rPr>
              <a:t>افزایش آگاهی مردم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F3C2D1B-A415-42F9-9598-5A886B1C6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5"/>
    </mc:Choice>
    <mc:Fallback xmlns="">
      <p:transition spd="slow" advTm="47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372709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ساختمان روده بزرگ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895" y="1589648"/>
            <a:ext cx="11493305" cy="5561307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بخشی از لوله گوارش پستانداران است که بین روده باریک و مخرج قرار دارد.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شامل بخش های سکوم ( کور روده ) ، کولون صعودی ، کولون عرضی ، بخش نزولی ، سیگموئید ، رکتوم و کانال مقعدی می باشد.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طول روده بزرگ حدود یک و نیم متر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روده بزرگ از خارج به داخل شامل لایه هاي ذیل می باشد: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     سروز ، لایه عضلانی ، زیر مخاط ، مخاط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EB5C304-3E8B-43ED-AF93-CC859EB3EA9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" y="1"/>
            <a:ext cx="2564200" cy="1688122"/>
          </a:xfr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0942C1D-D4ED-4CBD-A913-DA4D3C362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972"/>
            <a:ext cx="4447891" cy="368462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DB23392D-B2E9-4ED8-A4E6-5636A1128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06"/>
    </mc:Choice>
    <mc:Fallback xmlns="">
      <p:transition spd="slow" advTm="8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94374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مراحل پیشرفت سرطان روده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042" y="1911452"/>
            <a:ext cx="11493305" cy="4039142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1- سرطان در داخلی ترین سطح روده است.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2- درگیری بافت ماهیچه ای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درگیری بیرونی ترین سطح روده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4- انتشار سرطان به گره های لنفاوی اطراف روده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5- انتشار سرطان به دیگر ارگانهای بدن ( کبد ، ریه ، استخوان )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="" xmlns:a16="http://schemas.microsoft.com/office/drawing/2014/main" id="{9B6F1FBA-CC53-403D-A201-ECFADC215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42" y="1616691"/>
            <a:ext cx="4040188" cy="36246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D4706D8B-CCF7-4ADA-A916-8FF34C779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1"/>
    </mc:Choice>
    <mc:Fallback xmlns="">
      <p:transition spd="slow" advTm="2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972607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عوامل خطر سرطان روده بزرگ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409429"/>
            <a:ext cx="11493305" cy="4039142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1- علل قابل اصلاح 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2- علل غیر قابل اصلاح</a:t>
            </a:r>
            <a:endParaRPr lang="en-US" sz="30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C168A89-F1BF-4E52-9A28-CFB3CE593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8"/>
    </mc:Choice>
    <mc:Fallback xmlns="">
      <p:transition spd="slow" advTm="2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عوامل خطر قابل اصلاح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6" y="1212480"/>
            <a:ext cx="11493305" cy="5011749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فعالیت بدنی ناکافی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افزایش وزن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( بویژه چاقی شکمی )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الکل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و دخانیات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ea typeface="Calibri"/>
                <a:cs typeface="B Yagut" panose="00000400000000000000" pitchFamily="2" charset="-78"/>
              </a:rPr>
              <a:t>مصرف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گوشت قرمز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مصرف کم میوه و سبزیجات ( آنتی اکسیدان 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1AC39C5-321B-4C79-8474-C2D2E48DE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8"/>
    </mc:Choice>
    <mc:Fallback xmlns="">
      <p:transition spd="slow" advTm="1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ar-SA" sz="4000" b="1" dirty="0">
                <a:cs typeface="B Yagut" panose="00000400000000000000" pitchFamily="2" charset="-78"/>
              </a:rPr>
              <a:t>فعالیت بدنی ناکافی</a:t>
            </a:r>
            <a:r>
              <a:rPr lang="fa-IR" sz="4000" b="1" dirty="0">
                <a:cs typeface="B Yagut" panose="00000400000000000000" pitchFamily="2" charset="-78"/>
              </a:rPr>
              <a:t> 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409428"/>
            <a:ext cx="11493305" cy="501174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مکانیسم های ورزش در کاهش سرطان :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کاهش وزن            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کاهش ماندگاری مواد مضر در دستگاه گوارش    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افزایش گیرنده های انسولین              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بهبود عملکرد سیستم ایمنی                     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متابولیسم اسیدهای  صفراوی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65B223E-6B82-4084-90D8-E94CEA146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4"/>
    </mc:Choice>
    <mc:Fallback xmlns="">
      <p:transition spd="slow" advTm="10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ar-SA" sz="4000" b="1" dirty="0">
                <a:cs typeface="B Yagut" panose="00000400000000000000" pitchFamily="2" charset="-78"/>
              </a:rPr>
              <a:t>افزایش وزن</a:t>
            </a:r>
            <a:r>
              <a:rPr lang="fa-IR" sz="4000" b="1" dirty="0">
                <a:cs typeface="B Yagut" panose="00000400000000000000" pitchFamily="2" charset="-78"/>
              </a:rPr>
              <a:t>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409429"/>
            <a:ext cx="11493305" cy="4039142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چاقی بخصوص شکمی  =  عامل خطر سرطان روده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معمولاً وزن زیاد با سطوح بالاتري از انسولين و ديگر عوامل رشد مرتبط است و ممکن است در رشد سلول هاي روده اي ، ظهور پوليپ هاي آدنوماتوز و تغيير شكل به بدخيمي موثر باشد.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C49D8060-1672-4159-A06E-4663AEEAD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75"/>
    </mc:Choice>
    <mc:Fallback xmlns="">
      <p:transition spd="slow" advTm="4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972607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الکل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792941"/>
            <a:ext cx="11493305" cy="3655630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حتي اگر روزانه يك بار الكل مصرف شود ، خطر سرطان روده بزرگ افزايش مي يابد و هر چه ميزان مصرف بيشتر شود ، خطر سرطان روده نيز بيشتر مي شود.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C23771D7-FAB7-4905-8478-169B0DE8C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0"/>
    </mc:Choice>
    <mc:Fallback xmlns="">
      <p:transition spd="slow" advTm="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242047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دخانیات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864076"/>
            <a:ext cx="11493305" cy="5751877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مصرف دخانيات ، خطر پوليپ هاي آدنوماتوز و سرطان روده بزرگ را افزايش مي دهد.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مواد سرطان زاي زيادي در دود سيگار وجود دارند كه ممكن است روده بزرگ را از طريق سيستم گردش خون تحت تاثير قرار دهند و منجر به جهش هاي سلولي شوند 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30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از زمان شروع مصرف سيگار تا پديدار شدن افزايش خطر سرطان روده بزرگ ، ممكن است سال ها طول بكشد.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0A202746-99BE-4D2C-B336-5D40E18A8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95"/>
    </mc:Choice>
    <mc:Fallback xmlns="">
      <p:transition spd="slow" advTm="6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3" y="239599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گوشت قرمز...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306" y="861628"/>
            <a:ext cx="11412347" cy="575677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800" b="1" dirty="0">
                <a:cs typeface="B Yagut" panose="00000400000000000000" pitchFamily="2" charset="-78"/>
              </a:rPr>
              <a:t>مقدار مصرف :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افرادي كه روزانه بيش از 80  تا 90 گرم گوشت قرمز مصرف مي كنند در مقايسه با مصرف كمتر از 20 گرم در روز ، به ميزان سي درصد خطر بالاتري براي ابتلا به سرطان روده بزرگ دارند 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مصرف بيش از 50 گرم از گوشت هاي فراوري شده مثل سوسيس و كالباس خطر سرطان روده بزرگ را افزايش مي دهد.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يك رژيم غذايي حاوي گوشت قرمز زياد با تغيير در ترشح اسيدهاي صفراوي يا با افزايش غلظت آهن مدفوع و توليد راديكال هاي هيدروكسيل خطر سرطان را افزايش مي دهد 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B8B31A62-7F9D-40DB-8244-971EB0264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21"/>
    </mc:Choice>
    <mc:Fallback xmlns="">
      <p:transition spd="slow" advTm="7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015" y="2545976"/>
            <a:ext cx="6518585" cy="4209382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sz="2500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="" xmlns:a16="http://schemas.microsoft.com/office/drawing/2014/main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="" xmlns:a16="http://schemas.microsoft.com/office/drawing/2014/main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10399" y="2545976"/>
            <a:ext cx="4384431" cy="35801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درس: غیرواگیر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99/4/30 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2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 نام فایل: </a:t>
            </a:r>
            <a:r>
              <a:rPr lang="en-US" sz="2500" dirty="0">
                <a:cs typeface="B Yagut" panose="00000400000000000000" pitchFamily="2" charset="-78"/>
              </a:rPr>
              <a:t>NC bakhshe1-saratane-colon-edi2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="" xmlns:a16="http://schemas.microsoft.com/office/drawing/2014/main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" y="2196305"/>
            <a:ext cx="1401199" cy="167356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5AC4008E-A2B0-44A1-89FA-ADC3DF51B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6"/>
    </mc:Choice>
    <mc:Fallback xmlns="">
      <p:transition spd="slow" advTm="1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3" y="239599"/>
            <a:ext cx="11619914" cy="105131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...گوشت قرمز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306" y="1631576"/>
            <a:ext cx="11412347" cy="498682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3000" b="1" dirty="0">
                <a:cs typeface="B Yagut" panose="00000400000000000000" pitchFamily="2" charset="-78"/>
              </a:rPr>
              <a:t>نحوه پخت :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اگر گوشت را در دماي بسيار زياد آماده كنيم ( كباب كردن يا درست كردن همبرگر ) ، خطر سرطان بالاتر مي رود.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مواد سرطان زايي مثل آمين هاي هتروسيكليك و هيدروكربن هاي آروماتيك چند حلقه اي كه سرطان زا هستند، در طي پخت گوشت در دماهاي بالا توليد مي شوند.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93E75D3C-2DC6-4F07-86EF-FD0BA4CA7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5"/>
    </mc:Choice>
    <mc:Fallback xmlns="">
      <p:transition spd="slow" advTm="4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مصرف کم میوه و سبزی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409429"/>
            <a:ext cx="11493305" cy="4039142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مصرف میوه و سبزيجات ، به محافظت در برابر سرطان كمك مي كنند.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حاوی مواد :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                        آنتی اکسیدان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                        اسید فولیک</a:t>
            </a:r>
          </a:p>
          <a:p>
            <a:pPr algn="r" rtl="1">
              <a:lnSpc>
                <a:spcPct val="160000"/>
              </a:lnSpc>
            </a:pPr>
            <a:r>
              <a:rPr lang="fa-IR" sz="3000" dirty="0">
                <a:cs typeface="B Yagut" panose="00000400000000000000" pitchFamily="2" charset="-78"/>
              </a:rPr>
              <a:t>                        فیبر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1355B15F-D77D-44A6-80A0-03FAC7780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86"/>
    </mc:Choice>
    <mc:Fallback xmlns="">
      <p:transition spd="slow" advTm="4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972607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عوامل خطر غیر قابل اصلاح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6" y="1243518"/>
            <a:ext cx="11493305" cy="5188595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افزایش سن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سابقه خانوادگی پولیپ­ یا سرطان روده بزرگ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بیماری‌های ارثی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( پولیپ آدنوماتوز فامیلی یا سرطان کولن ارثی بدون پولیپوز )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بیماری التهابی روده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(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en-US" sz="3000" dirty="0">
                <a:ea typeface="Calibri"/>
                <a:cs typeface="B Yagut" panose="00000400000000000000" pitchFamily="2" charset="-78"/>
              </a:rPr>
              <a:t>IBD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)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مثل کولیت </a:t>
            </a:r>
            <a:r>
              <a:rPr lang="fa-IR" sz="3000" dirty="0">
                <a:cs typeface="B Yagut" panose="00000400000000000000" pitchFamily="2" charset="-78"/>
              </a:rPr>
              <a:t>اولسراتيو و بيماري كرون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ea typeface="Calibri"/>
                <a:cs typeface="B Yagut" panose="00000400000000000000" pitchFamily="2" charset="-78"/>
              </a:rPr>
              <a:t>سابقه فردی پولیپ های آدنوماتوز</a:t>
            </a:r>
            <a:endParaRPr lang="en-US" sz="3000" dirty="0">
              <a:ea typeface="Calibri"/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5C2AB440-F6CF-48AA-933A-D233116D9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57"/>
    </mc:Choice>
    <mc:Fallback xmlns="">
      <p:transition spd="slow" advTm="10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7506" y="436822"/>
            <a:ext cx="7208450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کولیت اولسراتیو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321443"/>
            <a:ext cx="11493305" cy="5026314"/>
          </a:xfrm>
        </p:spPr>
        <p:txBody>
          <a:bodyPr>
            <a:normAutofit fontScale="92500"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فرمی از بیماری التهابی روده است که روده‌ها به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800" dirty="0">
                <a:cs typeface="B Yagut" panose="00000400000000000000" pitchFamily="2" charset="-78"/>
              </a:rPr>
              <a:t>     خصوص روده بزرگ را درگیر می‌کند.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به نظر می‌رسد مجموعه‌ای از عوامل میکروبی ، ژنتیکی ، ایمنی و عوامل مرتبط با سبک زندگی ( نظیر رژیم غذایی ، استرس و زندگی در محیط شهری  ) در بروز بیماری نقش داشته باشد. 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علامت ویژه بیماری اسهال خونی است که به‌طور تدریجی بیشتر می‌شود. 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علائم دیگر عبارتند از احساس دفع ناقص و باقی ماندن مدفوع در شکم ، احساس فوریت برای دفع ، دردهای شدید شکمی هم‌زمان با حرکات روده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="" xmlns:a16="http://schemas.microsoft.com/office/drawing/2014/main" id="{757D977F-C5F1-4F3B-8066-ACE88D7F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41" y="174230"/>
            <a:ext cx="4967277" cy="26406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ABF853DB-4F21-4654-86B2-44C5DE88C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15"/>
    </mc:Choice>
    <mc:Fallback xmlns="">
      <p:transition spd="slow" advTm="80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6225" y="152401"/>
            <a:ext cx="6706427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بیماری کرون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058852"/>
            <a:ext cx="11493305" cy="536232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یکی از بیماری‌های مزمن و التهابی روده است 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800" dirty="0">
                <a:cs typeface="B Yagut" panose="00000400000000000000" pitchFamily="2" charset="-78"/>
              </a:rPr>
              <a:t>      که با التهاب دیواره روده مشخص می‌شود و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fa-IR" sz="2800" dirty="0">
                <a:cs typeface="B Yagut" panose="00000400000000000000" pitchFamily="2" charset="-78"/>
              </a:rPr>
              <a:t>      قسمت‌های گوناگون دستگاه گوارش از دهان گرفته تا مقعد را می‌تواند تحت تأثیر قرار دهد.</a:t>
            </a:r>
          </a:p>
          <a:p>
            <a:pPr algn="r" rtl="1">
              <a:lnSpc>
                <a:spcPct val="150000"/>
              </a:lnSpc>
              <a:buClr>
                <a:srgbClr val="C00000"/>
              </a:buClr>
            </a:pPr>
            <a:endParaRPr lang="fa-IR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علایم بیماری شامل اسهال مزمن ، کاهش وزن و درد شکم است. بیماری می‌تواند با آبسه ، فیستول ، تنگی و انسداد روده همراه باشد.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بررسی محققان نشان داده‌است که باکتری اشریشیا کلی ( </a:t>
            </a:r>
            <a:r>
              <a:rPr lang="en-US" sz="2800" dirty="0">
                <a:cs typeface="B Yagut" panose="00000400000000000000" pitchFamily="2" charset="-78"/>
              </a:rPr>
              <a:t>E.coli</a:t>
            </a:r>
            <a:r>
              <a:rPr lang="fa-IR" sz="2800" dirty="0">
                <a:cs typeface="B Yagut" panose="00000400000000000000" pitchFamily="2" charset="-78"/>
              </a:rPr>
              <a:t> ) با بیماری کرون در ارتباط است. 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="" xmlns:a16="http://schemas.microsoft.com/office/drawing/2014/main" id="{5220192C-D0E2-491F-A5B0-B6E321FE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265355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106D54D3-B08B-4F7A-9980-90536F4EF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45"/>
    </mc:Choice>
    <mc:Fallback xmlns="">
      <p:transition spd="slow" advTm="5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9975" y="275457"/>
            <a:ext cx="7835981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پولیپ روده بزرگ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093694"/>
            <a:ext cx="11493305" cy="5488849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پولیپ از رشد بیش از حد بافت اپیتلیوم دیواره کولون حاصل می شود. 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دو نوع اصلی پولیپ کولون وجود دارد :</a:t>
            </a:r>
          </a:p>
          <a:p>
            <a:pPr algn="r" rtl="1">
              <a:lnSpc>
                <a:spcPct val="160000"/>
              </a:lnSpc>
              <a:buClr>
                <a:srgbClr val="C00000"/>
              </a:buClr>
            </a:pPr>
            <a:r>
              <a:rPr lang="fa-IR" sz="2800" b="1" dirty="0">
                <a:cs typeface="B Yagut" panose="00000400000000000000" pitchFamily="2" charset="-78"/>
              </a:rPr>
              <a:t>1- پولیپ هیپرپلازی (</a:t>
            </a:r>
            <a:r>
              <a:rPr lang="en-US" sz="2800" b="1" dirty="0">
                <a:cs typeface="B Yagut" panose="00000400000000000000" pitchFamily="2" charset="-78"/>
              </a:rPr>
              <a:t>Hyperplastic polyps</a:t>
            </a:r>
            <a:r>
              <a:rPr lang="en-US" sz="2800" dirty="0">
                <a:cs typeface="B Yagut" panose="00000400000000000000" pitchFamily="2" charset="-78"/>
              </a:rPr>
              <a:t> </a:t>
            </a:r>
            <a:r>
              <a:rPr lang="fa-IR" sz="2800" dirty="0">
                <a:cs typeface="B Yagut" panose="00000400000000000000" pitchFamily="2" charset="-78"/>
              </a:rPr>
              <a:t> ) که کوچک بوده و نزدیک به انتهای کولون رشد می کنند و سرطانی نمی شوند.</a:t>
            </a:r>
            <a:br>
              <a:rPr lang="fa-IR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2- </a:t>
            </a:r>
            <a:r>
              <a:rPr lang="fa-IR" sz="2800" b="1" dirty="0">
                <a:cs typeface="B Yagut" panose="00000400000000000000" pitchFamily="2" charset="-78"/>
              </a:rPr>
              <a:t>پولیپ آدنوماتوز (</a:t>
            </a:r>
            <a:r>
              <a:rPr lang="en-US" sz="2800" b="1" dirty="0">
                <a:cs typeface="B Yagut" panose="00000400000000000000" pitchFamily="2" charset="-78"/>
              </a:rPr>
              <a:t>Adenomatous polyps </a:t>
            </a:r>
            <a:r>
              <a:rPr lang="fa-IR" sz="2800" b="1" dirty="0">
                <a:cs typeface="B Yagut" panose="00000400000000000000" pitchFamily="2" charset="-78"/>
              </a:rPr>
              <a:t> ) </a:t>
            </a:r>
            <a:r>
              <a:rPr lang="fa-IR" sz="2800" dirty="0">
                <a:cs typeface="B Yagut" panose="00000400000000000000" pitchFamily="2" charset="-78"/>
              </a:rPr>
              <a:t>که افراد بیشتری به آن مبتلا می شوند و در صورتی که بزرگ شوند ، سرطانی خواهند شد ولی معمولا سال ها طول می کشد و اغلب آن ها به صورت غیر سرطانی باقی می مانند.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="" xmlns:a16="http://schemas.microsoft.com/office/drawing/2014/main" id="{C3D2EF6C-B19D-493B-AD39-4AAAB8A7E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68283" cy="25603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AEFE7CC6-A0DB-43FE-939A-2E8EDB865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9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73"/>
    </mc:Choice>
    <mc:Fallback xmlns="">
      <p:transition spd="slow" advTm="83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3" y="275457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ایجاد سرطان روده بزرگ یک فرایند چند مرحله ای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093694"/>
            <a:ext cx="11493305" cy="5488849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بروز سرطان روده بزرگ يك فرآيند چند مرحله اي است و در اثر مجموعه تغييراتي بروز مي كند كه از غشا يا اپيتليوم طبيعي داخل روده شروع شده و به سمت تكثير سلول هاي غيرطبيعي مي رود.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در مرحله بعدي زوايد قارچ مانندي به نام پوليپ آدنوماتوز اتفاق مي افتد و سرانجام بدخيمي بروز مي كند. </a:t>
            </a:r>
          </a:p>
          <a:p>
            <a:pPr marL="457200" indent="-457200" algn="r" rtl="1">
              <a:lnSpc>
                <a:spcPct val="16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علت بروز پوليپ و سرطان بيشتر به دليل شيوه زندگي نامناسب است كه ممكن است در يك زمينه ژنتيكي ، تاثيرگذاري آنها بيشتر شود.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968F373-4628-43B8-AF81-99E8B9469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0"/>
    </mc:Choice>
    <mc:Fallback xmlns="">
      <p:transition spd="slow" advTm="6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3" y="650688"/>
            <a:ext cx="11619914" cy="1517484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اصول خود مراقبتی برای پیشگیری و تشخیص زودهنگام سرطان کولون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2868705"/>
            <a:ext cx="11493305" cy="2579865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1- راه هاي پيشگيري از سرطان</a:t>
            </a:r>
          </a:p>
          <a:p>
            <a:pPr algn="r" rtl="1">
              <a:lnSpc>
                <a:spcPct val="200000"/>
              </a:lnSpc>
              <a:buClr>
                <a:srgbClr val="C00000"/>
              </a:buClr>
            </a:pPr>
            <a:r>
              <a:rPr lang="fa-IR" sz="3000" dirty="0">
                <a:cs typeface="B Yagut" panose="00000400000000000000" pitchFamily="2" charset="-78"/>
              </a:rPr>
              <a:t>2- علائم هشدار دهنده سرطان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2585595-444B-4566-9451-A58B40DFB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2"/>
    </mc:Choice>
    <mc:Fallback xmlns="">
      <p:transition spd="slow" advTm="2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1- راه هاي پيشگيري از سرطان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409428"/>
            <a:ext cx="11493305" cy="4883795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آموزش 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به مردم :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سرطان بر خلاف تصور عام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، یک بیماری قابل پیشگیری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است. (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بیش از 40 درصد سرطان ها قابل پیشگیری اند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)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C00000"/>
                </a:solidFill>
                <a:ea typeface="Calibri"/>
                <a:cs typeface="B Yagut" panose="00000400000000000000" pitchFamily="2" charset="-78"/>
              </a:rPr>
              <a:t> </a:t>
            </a:r>
            <a:r>
              <a:rPr lang="ar-SA" sz="3000" b="1" dirty="0">
                <a:solidFill>
                  <a:srgbClr val="0070C0"/>
                </a:solidFill>
                <a:ea typeface="Calibri"/>
                <a:cs typeface="B Yagut" panose="00000400000000000000" pitchFamily="2" charset="-78"/>
              </a:rPr>
              <a:t>برای پیشگیری از سرطان روده بزرگ باید بدانیم </a:t>
            </a:r>
            <a:r>
              <a:rPr lang="fa-IR" sz="3000" b="1" dirty="0">
                <a:solidFill>
                  <a:srgbClr val="0070C0"/>
                </a:solidFill>
                <a:ea typeface="Calibri"/>
                <a:cs typeface="B Yagut" panose="00000400000000000000" pitchFamily="2" charset="-78"/>
              </a:rPr>
              <a:t>:</a:t>
            </a:r>
          </a:p>
          <a:p>
            <a:pPr lvl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000" dirty="0">
                <a:ea typeface="Calibri"/>
                <a:cs typeface="B Yagut" panose="00000400000000000000" pitchFamily="2" charset="-78"/>
              </a:rPr>
              <a:t>1-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علل ایجاد کننده سرطان 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000" dirty="0">
                <a:ea typeface="Calibri"/>
                <a:cs typeface="B Yagut" panose="00000400000000000000" pitchFamily="2" charset="-78"/>
              </a:rPr>
              <a:t>2-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 راه های دوری کردن از سرطان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lvl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3000" dirty="0">
                <a:ea typeface="Calibri"/>
                <a:cs typeface="B Yagut" panose="00000400000000000000" pitchFamily="2" charset="-78"/>
              </a:rPr>
              <a:t>3-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 عوامل محافظتی در برابر سرطان</a:t>
            </a:r>
            <a:endParaRPr lang="en-US" sz="30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559DED9F-CDAF-43AA-97DF-F8BFBD412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68"/>
    </mc:Choice>
    <mc:Fallback xmlns="">
      <p:transition spd="slow" advTm="8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2- علائم هشدار دهنده سرطان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347" y="1255060"/>
            <a:ext cx="11493305" cy="516611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C00000"/>
              </a:buClr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با شناخت علا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ئ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م هشداردهنده سرطان روده بزرگ و </a:t>
            </a:r>
            <a:r>
              <a:rPr lang="ar-SA" sz="3000" u="sng" dirty="0">
                <a:ea typeface="Calibri"/>
                <a:cs typeface="B Yagut" panose="00000400000000000000" pitchFamily="2" charset="-78"/>
              </a:rPr>
              <a:t>مراجعه به موقع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به خانه ها و پایگاه های بهداشتی می توان ضایعات پیش سرطانی را پیش از تبدیل شدن به سرطان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، زودتر تشخیص داد.</a:t>
            </a:r>
            <a:endParaRPr lang="en-US" sz="30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b="1" dirty="0">
                <a:ea typeface="Calibri"/>
                <a:cs typeface="B Yagut" panose="00000400000000000000" pitchFamily="2" charset="-78"/>
              </a:rPr>
              <a:t>خونریزی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دستگاه گوارش تحتانی در طی یک ماه اخیر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b="1" dirty="0">
                <a:ea typeface="Calibri"/>
                <a:cs typeface="B Yagut" panose="00000400000000000000" pitchFamily="2" charset="-78"/>
              </a:rPr>
              <a:t>یبوست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 در طی </a:t>
            </a:r>
            <a:r>
              <a:rPr lang="ar-SA" sz="3000" b="1" dirty="0">
                <a:ea typeface="Calibri"/>
                <a:cs typeface="B Yagut" panose="00000400000000000000" pitchFamily="2" charset="-78"/>
              </a:rPr>
              <a:t>یک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 ماه اخیر (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با یا بدون اسهال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، درد شکم و احساس پر بودن مقعد پس از اجابت مزاج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)</a:t>
            </a:r>
            <a:endParaRPr lang="fa-IR" sz="3000" dirty="0">
              <a:ea typeface="Calibri"/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ar-SA" sz="3000" dirty="0">
                <a:ea typeface="Calibri"/>
                <a:cs typeface="B Yagut" panose="00000400000000000000" pitchFamily="2" charset="-78"/>
              </a:rPr>
              <a:t>کاهش </a:t>
            </a:r>
            <a:r>
              <a:rPr lang="ar-SA" sz="3000" b="1" dirty="0">
                <a:ea typeface="Calibri"/>
                <a:cs typeface="B Yagut" panose="00000400000000000000" pitchFamily="2" charset="-78"/>
              </a:rPr>
              <a:t>بیش از ده درصد وزن 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بدن در طی </a:t>
            </a:r>
            <a:r>
              <a:rPr lang="ar-SA" sz="3000" b="1" dirty="0">
                <a:ea typeface="Calibri"/>
                <a:cs typeface="B Yagut" panose="00000400000000000000" pitchFamily="2" charset="-78"/>
              </a:rPr>
              <a:t>شش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 ماه همراه با یکی از علا</a:t>
            </a:r>
            <a:r>
              <a:rPr lang="fa-IR" sz="3000" dirty="0">
                <a:ea typeface="Calibri"/>
                <a:cs typeface="B Yagut" panose="00000400000000000000" pitchFamily="2" charset="-78"/>
              </a:rPr>
              <a:t>ئ</a:t>
            </a:r>
            <a:r>
              <a:rPr lang="ar-SA" sz="3000" dirty="0">
                <a:ea typeface="Calibri"/>
                <a:cs typeface="B Yagut" panose="00000400000000000000" pitchFamily="2" charset="-78"/>
              </a:rPr>
              <a:t>م فوق</a:t>
            </a:r>
            <a:endParaRPr lang="en-US" sz="3000" dirty="0">
              <a:ea typeface="Calibri"/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20643A94-3D36-42EA-A8DB-9798A66CF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7"/>
    </mc:Choice>
    <mc:Fallback xmlns="">
      <p:transition spd="slow" advTm="5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749808"/>
            <a:ext cx="8610600" cy="3669792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بخش اول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90296"/>
            <a:ext cx="8610600" cy="1439331"/>
          </a:xfrm>
        </p:spPr>
        <p:txBody>
          <a:bodyPr>
            <a:normAutofit fontScale="85000" lnSpcReduction="10000"/>
          </a:bodyPr>
          <a:lstStyle/>
          <a:p>
            <a:pPr rtl="1">
              <a:lnSpc>
                <a:spcPct val="150000"/>
              </a:lnSpc>
            </a:pPr>
            <a:r>
              <a:rPr lang="fa-IR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B Yagut" panose="00000400000000000000" pitchFamily="2" charset="-78"/>
              </a:rPr>
              <a:t>علائم خطر و اصول خود مراقبتی سرطان روده بزرگ</a:t>
            </a:r>
            <a:endParaRPr lang="en-US" sz="3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46143B4B-D805-4365-8299-63504E6B6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4"/>
    </mc:Choice>
    <mc:Fallback xmlns="">
      <p:transition spd="slow" advTm="1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9456"/>
            <a:ext cx="8610600" cy="84124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645" y="1222069"/>
            <a:ext cx="11056710" cy="526389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حال حاضر با وجودي كه عدد خام مرگ و مير ناشي از سرطان ها افزايش يافته است اما به طور كلي نسبت افرادي كه از سرطان فوت مي كنند با در نظر گرفتن جمعيت و تعداد موارد ابتلا ، كاهش يافته است. 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مهم ترين دليل بهبود در بقاي بيماران ، علاوه بر درمان هاي موثرتري كه پيدا شده است ، افزايش آگاهي مردم در خصوص عوامل خطر ، عوامل پیشگیری کننده ، انجام غربالگری و ارتقاي روش هاي تشخيص زودهنگام است . </a:t>
            </a:r>
          </a:p>
          <a:p>
            <a:pPr marL="457200" indent="-457200" algn="r" rtl="1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صورت تشخيص به موقع و زود هنگام سرطان کولون ، تومور در مراحل اوليه و محدود بوده ، در نتيجه درمان آن آسان تر و امكان كنترل و بهبود كامل آن زياد است.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62333553-79FC-4B25-87AD-63D563FEB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31"/>
    </mc:Choice>
    <mc:Fallback xmlns="">
      <p:transition spd="slow" advTm="5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2"/>
            <a:ext cx="8610600" cy="795526"/>
          </a:xfrm>
        </p:spPr>
        <p:txBody>
          <a:bodyPr anchor="ctr"/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1312" y="1313148"/>
            <a:ext cx="10933176" cy="507187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1- علل افزایش بروز سرطان را بیان کنید؟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2- </a:t>
            </a:r>
            <a:r>
              <a:rPr lang="fa-IR" sz="3000" dirty="0">
                <a:cs typeface="B Yagut" panose="00000400000000000000" pitchFamily="2" charset="-78"/>
                <a:sym typeface="Wingdings" panose="05000000000000000000" pitchFamily="2" charset="2"/>
              </a:rPr>
              <a:t>دلیل بهبود بقا در مبتلایان به سرطان </a:t>
            </a:r>
            <a:r>
              <a:rPr lang="fa-IR" sz="3000" dirty="0">
                <a:cs typeface="B Yagut" panose="00000400000000000000" pitchFamily="2" charset="-78"/>
              </a:rPr>
              <a:t>را نام ببرید؟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ساختمان روده بزرگ و مراحل پیشرفت سرطان روده بزرگ را شرح دهید؟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4- عوامل خطر سرطان روده بزرگ را به مراجعه کننده آموزش دهید؟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5- اصول خود مراقبتی برای پیشگیری و تشخیص زودهنگام سرطان کولون را شرح دهید؟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FA3470CB-B86B-4888-B906-B15FA4CCA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6"/>
    </mc:Choice>
    <mc:Fallback xmlns="">
      <p:transition spd="slow" advTm="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0312"/>
            <a:ext cx="8610600" cy="70408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692" y="914400"/>
            <a:ext cx="11563643" cy="54102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مجموعه مداخلات اساسی بیماری های غیرواگیر در نظام مراقبت های بهداشتی اولیه ایران ، وزارت بهداشت درمان و آموزش پزشکی ، 1396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محتوای آموزشی مربی بهورزی/ بهورز/مراقب سلامت در برنامه تشخیص زودرس و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غربالگری سرطان کولورکتال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، وزارت بهداشت درمان و آموزش پزشکی ، 1396</a:t>
            </a:r>
          </a:p>
        </p:txBody>
      </p:sp>
    </p:spTree>
    <p:extLst>
      <p:ext uri="{BB962C8B-B14F-4D97-AF65-F5344CB8AC3E}">
        <p14:creationId xmlns:p14="http://schemas.microsoft.com/office/powerpoint/2010/main" val="1374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6"/>
    </mc:Choice>
    <mc:Fallback xmlns="">
      <p:transition spd="slow" advTm="796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35106" y="1447801"/>
            <a:ext cx="10165976" cy="1470025"/>
          </a:xfrm>
        </p:spPr>
        <p:txBody>
          <a:bodyPr>
            <a:noAutofit/>
          </a:bodyPr>
          <a:lstStyle/>
          <a:p>
            <a:pPr rtl="1"/>
            <a:r>
              <a:rPr lang="fa-IR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rmAutofit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Beh1.Isfahan@phc.mui.ac.ir</a:t>
            </a:r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a-IR" sz="2400" b="1" dirty="0">
                <a:ln/>
                <a:solidFill>
                  <a:schemeClr val="accent6">
                    <a:lumMod val="75000"/>
                  </a:schemeClr>
                </a:solidFill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F8E6DF23-59EF-41E4-B4E0-99646D72F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9"/>
    </mc:Choice>
    <mc:Fallback xmlns="">
      <p:transition spd="slow" advTm="3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90599"/>
          </a:xfrm>
        </p:spPr>
        <p:txBody>
          <a:bodyPr anchor="ctr"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552" y="1098175"/>
            <a:ext cx="11366695" cy="530262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انتظار می رود فراگیران بدون استفاده از بسته آموزشی در پایان این مبحث بتوانند : 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1- علل افزایش بروز سرطان را بیان کنند.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2- </a:t>
            </a:r>
            <a:r>
              <a:rPr lang="fa-IR" sz="3000" dirty="0">
                <a:cs typeface="B Yagut" panose="00000400000000000000" pitchFamily="2" charset="-78"/>
                <a:sym typeface="Wingdings" panose="05000000000000000000" pitchFamily="2" charset="2"/>
              </a:rPr>
              <a:t>دلیل بهبود بقا در مبتلایان به سرطان </a:t>
            </a:r>
            <a:r>
              <a:rPr lang="fa-IR" sz="3000" dirty="0">
                <a:cs typeface="B Yagut" panose="00000400000000000000" pitchFamily="2" charset="-78"/>
              </a:rPr>
              <a:t>را نام ببرند.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ساختمان روده بزرگ و مراحل پیشرفت سرطان روده بزرگ را بیان کنند.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4- آموزش عوامل خطر سرطان روده بزرگ به مراجعه کننده را تمرین کنند.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5- اصول خود مراقبتی برای پیشگیری و تشخیص زودهنگام سرطان کولون را شرح دهند.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859C3A0E-854C-4D0B-898F-5ACCE8E2F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9"/>
    </mc:Choice>
    <mc:Fallback xmlns="">
      <p:transition spd="slow" advTm="3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423" y="219455"/>
            <a:ext cx="11633980" cy="730581"/>
          </a:xfrm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5292" y="950037"/>
            <a:ext cx="5134708" cy="5185821"/>
          </a:xfrm>
        </p:spPr>
        <p:txBody>
          <a:bodyPr anchor="t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مقدمه ............................................................. 7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علل افزایش بروز سرطان .......................... 8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میزان بقا در سرطانها ................................ 9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  <a:sym typeface="Wingdings" panose="05000000000000000000" pitchFamily="2" charset="2"/>
              </a:rPr>
              <a:t>مهمترین دلیل بهبود بقا در مبتلایان به 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  <a:sym typeface="Wingdings" panose="05000000000000000000" pitchFamily="2" charset="2"/>
              </a:rPr>
              <a:t>سرطان ....................................................... 10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ساختمان روده بزرگ .............................. 11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مراحل پیشرفت سرطان روده ................ 12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AF5342F0-B190-4F9F-8A04-5A5D9FCE90F4}"/>
              </a:ext>
            </a:extLst>
          </p:cNvPr>
          <p:cNvSpPr txBox="1">
            <a:spLocks/>
          </p:cNvSpPr>
          <p:nvPr/>
        </p:nvSpPr>
        <p:spPr>
          <a:xfrm>
            <a:off x="550984" y="1214276"/>
            <a:ext cx="5134708" cy="4429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عوامل خطر سرطان </a:t>
            </a:r>
            <a:r>
              <a:rPr lang="fa-IR" sz="2500" dirty="0">
                <a:latin typeface="+mj-lt"/>
                <a:ea typeface="+mj-ea"/>
                <a:cs typeface="B Yagut" panose="00000400000000000000" pitchFamily="2" charset="-78"/>
              </a:rPr>
              <a:t>روده</a:t>
            </a:r>
            <a:r>
              <a:rPr lang="fa-IR" sz="2500" dirty="0">
                <a:cs typeface="B Yagut" panose="00000400000000000000" pitchFamily="2" charset="-78"/>
              </a:rPr>
              <a:t> بزرگ .............. 13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عوامل خطر قابل اصلاح ............................. 14</a:t>
            </a:r>
          </a:p>
          <a:p>
            <a:pPr algn="r" rtl="1">
              <a:lnSpc>
                <a:spcPct val="150000"/>
              </a:lnSpc>
            </a:pPr>
            <a:r>
              <a:rPr lang="ar-SA" sz="2500" dirty="0">
                <a:cs typeface="B Yagut" panose="00000400000000000000" pitchFamily="2" charset="-78"/>
              </a:rPr>
              <a:t>فعالیت بدنی ناکافی</a:t>
            </a:r>
            <a:r>
              <a:rPr lang="fa-IR" sz="2500" dirty="0">
                <a:cs typeface="B Yagut" panose="00000400000000000000" pitchFamily="2" charset="-78"/>
              </a:rPr>
              <a:t> .................................... 15 </a:t>
            </a:r>
          </a:p>
          <a:p>
            <a:pPr algn="r" rtl="1">
              <a:lnSpc>
                <a:spcPct val="150000"/>
              </a:lnSpc>
            </a:pPr>
            <a:r>
              <a:rPr lang="ar-SA" sz="2500" dirty="0">
                <a:cs typeface="B Yagut" panose="00000400000000000000" pitchFamily="2" charset="-78"/>
              </a:rPr>
              <a:t>افزایش وزن</a:t>
            </a:r>
            <a:r>
              <a:rPr lang="fa-IR" sz="2500" dirty="0">
                <a:cs typeface="B Yagut" panose="00000400000000000000" pitchFamily="2" charset="-78"/>
              </a:rPr>
              <a:t> ................................................ 16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الکل ............................................................... 17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دخانیات ....................................................... 19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B6127F4C-B286-4504-8228-DD48B8AB0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"/>
    </mc:Choice>
    <mc:Fallback xmlns="">
      <p:transition spd="slow" advTm="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083" y="219455"/>
            <a:ext cx="11704320" cy="751215"/>
          </a:xfrm>
        </p:spPr>
        <p:txBody>
          <a:bodyPr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428239" y="1329397"/>
            <a:ext cx="5273315" cy="4849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ایجاد سرطان روده بزرگ یک فرایند چند مرحله ای ................................................................... 26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اصول خود مراقبتی برای پیشگیری و تشخیص زودهنگام سرطان کولون ........................... 27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1- راه هاي پيشگيري از سرطان .............. 28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2- علائم هشدار دهنده سرطان ................ 29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خلاصه مطالب و نتیجه گیری ................... 30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4E163724-55F5-45B1-9842-11299631A432}"/>
              </a:ext>
            </a:extLst>
          </p:cNvPr>
          <p:cNvSpPr txBox="1">
            <a:spLocks/>
          </p:cNvSpPr>
          <p:nvPr/>
        </p:nvSpPr>
        <p:spPr>
          <a:xfrm>
            <a:off x="5929119" y="1484141"/>
            <a:ext cx="5273315" cy="4694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گوشت قرمز .............................................. 19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مصرف کم میوه و سبزی ...................... 21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عوامل خطر غیر قابل اصلاح ................. 22 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کولیت اولسراتیو ...................................... 23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بیماری کرون ............................................ 24</a:t>
            </a:r>
          </a:p>
          <a:p>
            <a:pPr algn="r" rtl="1">
              <a:lnSpc>
                <a:spcPct val="150000"/>
              </a:lnSpc>
            </a:pPr>
            <a:r>
              <a:rPr lang="fa-IR" sz="2500" dirty="0">
                <a:cs typeface="B Yagut" panose="00000400000000000000" pitchFamily="2" charset="-78"/>
              </a:rPr>
              <a:t>پولیپ روده بزرگ ................................... 25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EAB6373B-4787-42B0-AA83-5978601F9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"/>
    </mc:Choice>
    <mc:Fallback xmlns="">
      <p:transition spd="slow" advTm="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641603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239" y="753035"/>
            <a:ext cx="11468101" cy="570186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سرطان کولون سومین علت اصلی مرگ از سرطان در مردان و زنان است.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میزان بقای 5 ساله از این سرطان حدود 65 درصد است و بیشتر مبتلایان در نهایت متاستاز کبد خواهند داد.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هر هفت ثانیه یک نفر 50 ساله می شود ، هر 3/5 دقیقه برای یک نفر تشخیص سرطان کولورکتال داده می شود ، هر 9 دقیقه یک نفر از سرطان کولورکتال می میرد و هر 5 ثانیه یک نفر که باید برای سرطان کولورکتال غربال شود ، غربال نمی شود.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در صورت تشخيص به موقع و زود هنگام سرطان کولون ، تومور در مراحل اوليه و محدود بوده ، در نتيجه درمان آن آسان تر و امكان كنترل و بهبود كامل آن زياد است.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FA37C7B8-72B8-4B42-96BB-911AA1BCC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6"/>
    </mc:Choice>
    <mc:Fallback xmlns="">
      <p:transition spd="slow" advTm="10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علل افزایش بروز سرطان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72C7A5-9AFB-4C0E-95C2-794C75DEF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042" y="1534935"/>
            <a:ext cx="11619913" cy="4039142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افزايش اميد به زندگي و تعداد سالمندان 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تغيير در شيوه زندگي مانند افزايش مصرف دخانيات</a:t>
            </a:r>
            <a:r>
              <a:rPr lang="en-US" sz="3000" dirty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، غذاهاي چرب و پركالري و كم تحركي</a:t>
            </a:r>
          </a:p>
          <a:p>
            <a:pPr marL="457200" indent="-457200" algn="r" rtl="1">
              <a:lnSpc>
                <a:spcPct val="20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3000" dirty="0">
                <a:cs typeface="B Yagut" panose="00000400000000000000" pitchFamily="2" charset="-78"/>
              </a:rPr>
              <a:t>عوامل محيطي مانند افزايش مصرف سوخت هاي فسيلي</a:t>
            </a:r>
            <a:endParaRPr lang="en-US" sz="30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0907F0E5-5994-4DBA-8218-B13E92DF6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8"/>
    </mc:Choice>
    <mc:Fallback xmlns="">
      <p:transition spd="slow" advTm="10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E4EB7-C174-4902-B465-536441EFB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042" y="436822"/>
            <a:ext cx="11619914" cy="622029"/>
          </a:xfrm>
        </p:spPr>
        <p:txBody>
          <a:bodyPr anchor="ctr">
            <a:noAutofit/>
          </a:bodyPr>
          <a:lstStyle/>
          <a:p>
            <a:pPr rtl="1">
              <a:lnSpc>
                <a:spcPct val="100000"/>
              </a:lnSpc>
            </a:pPr>
            <a:r>
              <a:rPr lang="fa-IR" sz="4000" b="1" dirty="0">
                <a:cs typeface="B Yagut" panose="00000400000000000000" pitchFamily="2" charset="-78"/>
              </a:rPr>
              <a:t>میزان بقا در سرطانها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AB13FE2F-F153-4840-BA00-95E735694DFB}"/>
              </a:ext>
            </a:extLst>
          </p:cNvPr>
          <p:cNvGraphicFramePr/>
          <p:nvPr/>
        </p:nvGraphicFramePr>
        <p:xfrm>
          <a:off x="349346" y="1696300"/>
          <a:ext cx="11493305" cy="4039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7DA7C994-9550-4A61-AACE-BBDA58459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1"/>
    </mc:Choice>
    <mc:Fallback xmlns="">
      <p:transition spd="slow" advTm="3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5NN7CDR5NKU2-831-885</_dlc_DocId>
    <_dlc_DocIdUrl xmlns="1047730d-92e1-4018-9084-d932fd3a7f58">
      <Url>http://www.health.gov.ir/hnd/_layouts/DocIdRedir.aspx?ID=5NN7CDR5NKU2-831-885</Url>
      <Description>5NN7CDR5NKU2-831-885</Description>
    </_dlc_DocIdUrl>
  </documentManagement>
</p:properties>
</file>

<file path=customXml/itemProps1.xml><?xml version="1.0" encoding="utf-8"?>
<ds:datastoreItem xmlns:ds="http://schemas.openxmlformats.org/officeDocument/2006/customXml" ds:itemID="{A4A9C050-770B-42A4-B609-650F2017A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5975D0-51F9-4C72-8270-FA13A59C6CE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9A4B53B-BB2A-4D77-A835-1B98764FCE46}"/>
</file>

<file path=customXml/itemProps4.xml><?xml version="1.0" encoding="utf-8"?>
<ds:datastoreItem xmlns:ds="http://schemas.openxmlformats.org/officeDocument/2006/customXml" ds:itemID="{70CF257D-3F65-48CC-9441-7BBAD26B1982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1758</Words>
  <Application>Microsoft Office PowerPoint</Application>
  <PresentationFormat>Widescreen</PresentationFormat>
  <Paragraphs>218</Paragraphs>
  <Slides>33</Slides>
  <Notes>33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 Yagut</vt:lpstr>
      <vt:lpstr>Calibri</vt:lpstr>
      <vt:lpstr>Calibri Light</vt:lpstr>
      <vt:lpstr>Wingdings</vt:lpstr>
      <vt:lpstr>Office Theme</vt:lpstr>
      <vt:lpstr>آشنایی با سرطان کولون(1)</vt:lpstr>
      <vt:lpstr>مشخصات سند</vt:lpstr>
      <vt:lpstr>بخش اول</vt:lpstr>
      <vt:lpstr>اهداف آموزشی</vt:lpstr>
      <vt:lpstr>فهرست عناوین</vt:lpstr>
      <vt:lpstr>فهرست عناوین</vt:lpstr>
      <vt:lpstr>مقدمه</vt:lpstr>
      <vt:lpstr>علل افزایش بروز سرطان</vt:lpstr>
      <vt:lpstr>میزان بقا در سرطانها</vt:lpstr>
      <vt:lpstr>مهمترین دلیل بهبود بقا در مبتلایان به سرطان</vt:lpstr>
      <vt:lpstr>ساختمان روده بزرگ</vt:lpstr>
      <vt:lpstr>مراحل پیشرفت سرطان روده </vt:lpstr>
      <vt:lpstr>عوامل خطر سرطان روده بزرگ </vt:lpstr>
      <vt:lpstr>عوامل خطر قابل اصلاح</vt:lpstr>
      <vt:lpstr>فعالیت بدنی ناکافی  </vt:lpstr>
      <vt:lpstr>افزایش وزن </vt:lpstr>
      <vt:lpstr>الکل</vt:lpstr>
      <vt:lpstr>دخانیات</vt:lpstr>
      <vt:lpstr>گوشت قرمز... </vt:lpstr>
      <vt:lpstr>...گوشت قرمز </vt:lpstr>
      <vt:lpstr>مصرف کم میوه و سبزی</vt:lpstr>
      <vt:lpstr>عوامل خطر غیر قابل اصلاح</vt:lpstr>
      <vt:lpstr>کولیت اولسراتیو</vt:lpstr>
      <vt:lpstr>بیماری کرون</vt:lpstr>
      <vt:lpstr>پولیپ روده بزرگ</vt:lpstr>
      <vt:lpstr>ایجاد سرطان روده بزرگ یک فرایند چند مرحله ای</vt:lpstr>
      <vt:lpstr>اصول خود مراقبتی برای پیشگیری و تشخیص زودهنگام سرطان کولون </vt:lpstr>
      <vt:lpstr>1- راه هاي پيشگيري از سرطان</vt:lpstr>
      <vt:lpstr>2- علائم هشدار دهنده سرطان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سرطان کولون جلسه اول</dc:title>
  <dc:creator>user</dc:creator>
  <cp:lastModifiedBy>S.Ansaripour</cp:lastModifiedBy>
  <cp:revision>370</cp:revision>
  <dcterms:created xsi:type="dcterms:W3CDTF">2020-05-14T05:23:28Z</dcterms:created>
  <dcterms:modified xsi:type="dcterms:W3CDTF">2020-07-27T03:37:34Z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184a8749-3111-4e62-8a37-1604fc8ba1df</vt:lpwstr>
  </property>
</Properties>
</file>